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slideLayouts/slideLayout31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55" r:id="rId3"/>
    <p:sldMasterId id="2147483939" r:id="rId4"/>
    <p:sldMasterId id="2147483948" r:id="rId5"/>
    <p:sldMasterId id="2147483950" r:id="rId6"/>
    <p:sldMasterId id="2147483683" r:id="rId7"/>
  </p:sldMasterIdLst>
  <p:notesMasterIdLst>
    <p:notesMasterId r:id="rId17"/>
  </p:notesMasterIdLst>
  <p:handoutMasterIdLst>
    <p:handoutMasterId r:id="rId18"/>
  </p:handoutMasterIdLst>
  <p:sldIdLst>
    <p:sldId id="603" r:id="rId8"/>
    <p:sldId id="2356" r:id="rId9"/>
    <p:sldId id="2340" r:id="rId10"/>
    <p:sldId id="739" r:id="rId11"/>
    <p:sldId id="2364" r:id="rId12"/>
    <p:sldId id="2365" r:id="rId13"/>
    <p:sldId id="2362" r:id="rId14"/>
    <p:sldId id="741" r:id="rId15"/>
    <p:sldId id="582" r:id="rId16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D1D1A"/>
    <a:srgbClr val="91A2BF"/>
    <a:srgbClr val="66BA36"/>
    <a:srgbClr val="595757"/>
    <a:srgbClr val="E4EBEA"/>
    <a:srgbClr val="C00000"/>
    <a:srgbClr val="221815"/>
    <a:srgbClr val="FFFF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83" autoAdjust="0"/>
    <p:restoredTop sz="96291" autoAdjust="0"/>
  </p:normalViewPr>
  <p:slideViewPr>
    <p:cSldViewPr snapToGrid="0" snapToObjects="1">
      <p:cViewPr varScale="1">
        <p:scale>
          <a:sx n="122" d="100"/>
          <a:sy n="122" d="100"/>
        </p:scale>
        <p:origin x="272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tiff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10/13/23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>
            <a:extLst>
              <a:ext uri="{FF2B5EF4-FFF2-40B4-BE49-F238E27FC236}">
                <a16:creationId xmlns:a16="http://schemas.microsoft.com/office/drawing/2014/main" id="{60D4CF4B-3D9D-564E-9AB4-9D3074BC01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C97DCE-0896-AD42-9AE0-7F25594CD2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1B8501-68C3-364E-8EDD-CD53B0A6B5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7300"/>
            <a:ext cx="10963473" cy="509778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039357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5" y="620688"/>
            <a:ext cx="10963473" cy="589190"/>
          </a:xfrm>
          <a:prstGeom prst="rect">
            <a:avLst/>
          </a:prstGeom>
        </p:spPr>
        <p:txBody>
          <a:bodyPr/>
          <a:lstStyle>
            <a:lvl1pPr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412776"/>
            <a:ext cx="10963473" cy="4608512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888278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>
        <p159:morph option="byObject"/>
      </p:transition>
    </mc:Choice>
    <mc:Fallback xmlns="">
      <p:transition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642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470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98566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2834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54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922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23528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419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2132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9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14912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74814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52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821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861184-AC94-6541-A9F6-3504B6AC7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11094E6-4D5B-8C42-9657-10EE07AF67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C68140-F31D-D449-AB97-7D3A7E7A49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6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DBC59C-CE55-E340-A3AE-F88AAF0D75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L 形 17">
            <a:extLst>
              <a:ext uri="{FF2B5EF4-FFF2-40B4-BE49-F238E27FC236}">
                <a16:creationId xmlns:a16="http://schemas.microsoft.com/office/drawing/2014/main" id="{3049C48A-4CAE-8940-8A29-89DE0543DF4C}"/>
              </a:ext>
            </a:extLst>
          </p:cNvPr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创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4"/>
            <a:ext cx="12197432" cy="5590529"/>
          </a:xfrm>
          <a:prstGeom prst="rect">
            <a:avLst/>
          </a:prstGeom>
        </p:spPr>
      </p:pic>
      <p:sp>
        <p:nvSpPr>
          <p:cNvPr id="9" name="L 形 8"/>
          <p:cNvSpPr/>
          <p:nvPr userDrawn="1"/>
        </p:nvSpPr>
        <p:spPr>
          <a:xfrm rot="5400000">
            <a:off x="5945516" y="2323519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908F03-BBCC-164B-BE54-2E836D6E7C1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3BE9F9B-07D9-DD4C-9CEF-250804A414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A299E5-0026-5A42-88AA-B3A7F29D3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42669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2D1BCC-0781-514D-8FE8-12F4AF64B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224835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9741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github.com/chenzomi12/DeepLearningSystem" TargetMode="Externa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20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9.xml"/><Relationship Id="rId4" Type="http://schemas.openxmlformats.org/officeDocument/2006/relationships/hyperlink" Target="https://chenzomi12.github.io/" TargetMode="Externa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chenzomi12.github.io/" TargetMode="Externa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1.xml"/><Relationship Id="rId6" Type="http://schemas.openxmlformats.org/officeDocument/2006/relationships/hyperlink" Target="https://github.com/chenzomi12/DeepLearningSystem" TargetMode="External"/><Relationship Id="rId5" Type="http://schemas.openxmlformats.org/officeDocument/2006/relationships/hyperlink" Target="https://chenzomi12.github.io/" TargetMode="Externa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DAA57E4D-57AC-4B4A-BA6C-86FA5001E093}"/>
              </a:ext>
            </a:extLst>
          </p:cNvPr>
          <p:cNvSpPr txBox="1"/>
          <p:nvPr userDrawn="1"/>
        </p:nvSpPr>
        <p:spPr>
          <a:xfrm>
            <a:off x="553765" y="6469851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856DBD81-A7BD-584A-94D7-31E1EFFD9F9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2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BE738B7-F398-0746-82A7-6856A70110C5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48541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70" r:id="rId2"/>
    <p:sldLayoutId id="2147483947" r:id="rId3"/>
    <p:sldLayoutId id="2147483819" r:id="rId4"/>
    <p:sldLayoutId id="2147483820" r:id="rId5"/>
    <p:sldLayoutId id="2147483892" r:id="rId6"/>
    <p:sldLayoutId id="2147483824" r:id="rId7"/>
    <p:sldLayoutId id="2147483968" r:id="rId8"/>
    <p:sldLayoutId id="2147483969" r:id="rId9"/>
    <p:sldLayoutId id="2147483976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  <a:pPr/>
              <a:t>2023/10/13</a:t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4516A7C5-B605-6B44-A7BE-28ADB9219092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95495ED-F2F9-A345-AD2E-98BB16884A2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>
            <a:extLst>
              <a:ext uri="{FF2B5EF4-FFF2-40B4-BE49-F238E27FC236}">
                <a16:creationId xmlns:a16="http://schemas.microsoft.com/office/drawing/2014/main" id="{9B5DC586-B9B6-944A-9389-8211B4B1FD1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71" r:id="rId4"/>
    <p:sldLayoutId id="2147483975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32E328A-0E7B-D747-843C-A7F1DB0AF41E}"/>
              </a:ext>
            </a:extLst>
          </p:cNvPr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1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Rectangle 86">
            <a:extLst>
              <a:ext uri="{FF2B5EF4-FFF2-40B4-BE49-F238E27FC236}">
                <a16:creationId xmlns:a16="http://schemas.microsoft.com/office/drawing/2014/main" id="{596E891C-ADFE-FE42-86C8-8EDC78CF6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8A3F60EC-F50D-F64E-B345-0B2C9F4821B7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6F034E5-6103-534F-B0F4-B7D7DF211DA4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15" name="副标题 2">
            <a:extLst>
              <a:ext uri="{FF2B5EF4-FFF2-40B4-BE49-F238E27FC236}">
                <a16:creationId xmlns:a16="http://schemas.microsoft.com/office/drawing/2014/main" id="{4B07DACC-B4E5-4B4D-86E1-34D39B2A368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3698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65" r:id="rId2"/>
    <p:sldLayoutId id="2147483966" r:id="rId3"/>
    <p:sldLayoutId id="2147483967" r:id="rId4"/>
    <p:sldLayoutId id="2147483956" r:id="rId5"/>
    <p:sldLayoutId id="2147483957" r:id="rId6"/>
    <p:sldLayoutId id="2147483958" r:id="rId7"/>
    <p:sldLayoutId id="2147483959" r:id="rId8"/>
    <p:sldLayoutId id="2147483974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0F0DA3C-4AEC-1B44-8AA0-10080BFDF727}"/>
              </a:ext>
            </a:extLst>
          </p:cNvPr>
          <p:cNvSpPr txBox="1"/>
          <p:nvPr userDrawn="1"/>
        </p:nvSpPr>
        <p:spPr>
          <a:xfrm>
            <a:off x="553765" y="639958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EE15CAA-5A2E-4946-9092-2C7A7D27822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47532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4E50312-EC01-E14B-87D5-C18323A16206}"/>
              </a:ext>
            </a:extLst>
          </p:cNvPr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2F3A5196-93C8-7342-BB74-67DE83BC250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7" name="Rectangle 86">
            <a:extLst>
              <a:ext uri="{FF2B5EF4-FFF2-40B4-BE49-F238E27FC236}">
                <a16:creationId xmlns:a16="http://schemas.microsoft.com/office/drawing/2014/main" id="{AD9A1659-E87F-E546-B389-F66C7042FD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57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52" r:id="rId2"/>
    <p:sldLayoutId id="2147483953" r:id="rId3"/>
    <p:sldLayoutId id="2147483954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Rectangle 86">
            <a:extLst>
              <a:ext uri="{FF2B5EF4-FFF2-40B4-BE49-F238E27FC236}">
                <a16:creationId xmlns:a16="http://schemas.microsoft.com/office/drawing/2014/main" id="{65B40F25-7ED0-DA44-873E-DE48E987AA5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tx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3" name="TextBox 2">
            <a:extLst>
              <a:ext uri="{FF2B5EF4-FFF2-40B4-BE49-F238E27FC236}">
                <a16:creationId xmlns:a16="http://schemas.microsoft.com/office/drawing/2014/main" id="{4524BBE9-A135-9D4C-B5DA-EC77D9031BE3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8EF22C0A-C092-9D44-935D-3F2615ADD0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rgbClr val="FFFFFF"/>
            </a:solidFill>
            <a:prstDash val="solid"/>
          </a:ln>
          <a:effectLst/>
        </p:spPr>
      </p:pic>
      <p:sp>
        <p:nvSpPr>
          <p:cNvPr id="85" name="副标题 2">
            <a:extLst>
              <a:ext uri="{FF2B5EF4-FFF2-40B4-BE49-F238E27FC236}">
                <a16:creationId xmlns:a16="http://schemas.microsoft.com/office/drawing/2014/main" id="{F80BDD25-4FFE-8346-B91D-05FC840C1CB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Rectangle 86">
            <a:extLst>
              <a:ext uri="{FF2B5EF4-FFF2-40B4-BE49-F238E27FC236}">
                <a16:creationId xmlns:a16="http://schemas.microsoft.com/office/drawing/2014/main" id="{000111CB-2117-444A-9289-896A0F1B9B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bg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9" name="TextBox 2">
            <a:extLst>
              <a:ext uri="{FF2B5EF4-FFF2-40B4-BE49-F238E27FC236}">
                <a16:creationId xmlns:a16="http://schemas.microsoft.com/office/drawing/2014/main" id="{BCDC607C-3149-044F-8977-A532DBE97944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0" name="图片 79">
            <a:extLst>
              <a:ext uri="{FF2B5EF4-FFF2-40B4-BE49-F238E27FC236}">
                <a16:creationId xmlns:a16="http://schemas.microsoft.com/office/drawing/2014/main" id="{EEEA841A-6AA9-F640-A661-DC91BD568C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81" name="副标题 2">
            <a:extLst>
              <a:ext uri="{FF2B5EF4-FFF2-40B4-BE49-F238E27FC236}">
                <a16:creationId xmlns:a16="http://schemas.microsoft.com/office/drawing/2014/main" id="{36453C5E-EF89-1E40-88D2-12E883E91FB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203300" y="470984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EEF0F78-B57F-8D4C-A10F-C1BE427D4B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7276" y="4788537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2" name="副标题 2">
            <a:extLst>
              <a:ext uri="{FF2B5EF4-FFF2-40B4-BE49-F238E27FC236}">
                <a16:creationId xmlns:a16="http://schemas.microsoft.com/office/drawing/2014/main" id="{5307B254-91AE-6640-A8B8-5F31CD80A23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 Medium" panose="020B0602020204020303" pitchFamily="34" charset="-79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707447-0FCC-074B-826A-17D517056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62674" y="4149951"/>
            <a:ext cx="2024146" cy="643926"/>
          </a:xfrm>
          <a:prstGeom prst="rect">
            <a:avLst/>
          </a:prstGeom>
          <a:noFill/>
        </p:spPr>
        <p:txBody>
          <a:bodyPr anchor="ctr"/>
          <a:lstStyle/>
          <a:p>
            <a:r>
              <a:rPr lang="en-US" altLang="zh-CN" sz="4800" dirty="0">
                <a:solidFill>
                  <a:srgbClr val="1D1D1A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solidFill>
                <a:srgbClr val="1D1D1A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28B713-1474-034E-87C1-E100526817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696" y="4149951"/>
            <a:ext cx="676655" cy="676655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34B4C8F5-C78D-B149-9A25-9FB545F187F9}"/>
              </a:ext>
            </a:extLst>
          </p:cNvPr>
          <p:cNvSpPr txBox="1">
            <a:spLocks/>
          </p:cNvSpPr>
          <p:nvPr/>
        </p:nvSpPr>
        <p:spPr>
          <a:xfrm>
            <a:off x="852696" y="692696"/>
            <a:ext cx="5994153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pPr algn="dist"/>
            <a:r>
              <a:rPr lang="zh-CN" altLang="en-US" sz="66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大模型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系列之</a:t>
            </a:r>
            <a:r>
              <a:rPr lang="en-US" altLang="zh-CN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集群</a:t>
            </a:r>
            <a:endParaRPr lang="zh-CN" altLang="en-US" sz="66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74A9CB9F-4DA1-7140-97D3-DE0194B7B103}"/>
              </a:ext>
            </a:extLst>
          </p:cNvPr>
          <p:cNvSpPr txBox="1">
            <a:spLocks/>
          </p:cNvSpPr>
          <p:nvPr/>
        </p:nvSpPr>
        <p:spPr>
          <a:xfrm>
            <a:off x="852698" y="1962001"/>
            <a:ext cx="6914448" cy="1872208"/>
          </a:xfrm>
          <a:prstGeom prst="rect">
            <a:avLst/>
          </a:prstGeom>
          <a:gradFill flip="none" rotWithShape="1">
            <a:gsLst>
              <a:gs pos="29000">
                <a:schemeClr val="bg1">
                  <a:alpha val="0"/>
                </a:schemeClr>
              </a:gs>
              <a:gs pos="62000">
                <a:schemeClr val="bg1">
                  <a:alpha val="32000"/>
                </a:schemeClr>
              </a:gs>
              <a:gs pos="99000">
                <a:srgbClr val="91A2BF"/>
              </a:gs>
            </a:gsLst>
            <a:lin ang="0" scaled="0"/>
            <a:tileRect/>
          </a:gradFill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en-US" altLang="zh-CN" sz="9600" dirty="0">
                <a:solidFill>
                  <a:srgbClr val="C00000"/>
                </a:solidFill>
                <a:latin typeface="Gill Sans MT" panose="020B0502020104020203" pitchFamily="34" charset="0"/>
              </a:rPr>
              <a:t>AI</a:t>
            </a:r>
            <a:r>
              <a:rPr lang="zh-CN" altLang="en-US" sz="9600" dirty="0">
                <a:solidFill>
                  <a:srgbClr val="C00000"/>
                </a:solidFill>
                <a:latin typeface="Gill Sans MT" panose="020B0502020104020203" pitchFamily="34" charset="0"/>
              </a:rPr>
              <a:t> 集群架构</a:t>
            </a:r>
            <a:endParaRPr lang="zh-CN" altLang="en-US" sz="115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3129357-6892-4846-8C94-A7DB8C4A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AI</a:t>
            </a:r>
            <a:r>
              <a:rPr lang="zh-CN" altLang="en-US" dirty="0"/>
              <a:t>系统全栈架构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1484F1-6273-0547-877D-DD239E6714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7909" y="1214809"/>
            <a:ext cx="6388140" cy="508477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C8800C-96A5-9E4D-A4D3-D5EF622DC394}"/>
              </a:ext>
            </a:extLst>
          </p:cNvPr>
          <p:cNvSpPr/>
          <p:nvPr/>
        </p:nvSpPr>
        <p:spPr>
          <a:xfrm>
            <a:off x="623635" y="4672361"/>
            <a:ext cx="6857740" cy="1694430"/>
          </a:xfrm>
          <a:prstGeom prst="rect">
            <a:avLst/>
          </a:prstGeom>
          <a:noFill/>
          <a:ln w="38100">
            <a:solidFill>
              <a:srgbClr val="92D05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034098327">
                  <a:custGeom>
                    <a:avLst/>
                    <a:gdLst>
                      <a:gd name="connsiteX0" fmla="*/ 0 w 6857740"/>
                      <a:gd name="connsiteY0" fmla="*/ 0 h 1694430"/>
                      <a:gd name="connsiteX1" fmla="*/ 548619 w 6857740"/>
                      <a:gd name="connsiteY1" fmla="*/ 0 h 1694430"/>
                      <a:gd name="connsiteX2" fmla="*/ 1097238 w 6857740"/>
                      <a:gd name="connsiteY2" fmla="*/ 0 h 1694430"/>
                      <a:gd name="connsiteX3" fmla="*/ 1920167 w 6857740"/>
                      <a:gd name="connsiteY3" fmla="*/ 0 h 1694430"/>
                      <a:gd name="connsiteX4" fmla="*/ 2537364 w 6857740"/>
                      <a:gd name="connsiteY4" fmla="*/ 0 h 1694430"/>
                      <a:gd name="connsiteX5" fmla="*/ 3017406 w 6857740"/>
                      <a:gd name="connsiteY5" fmla="*/ 0 h 1694430"/>
                      <a:gd name="connsiteX6" fmla="*/ 3634602 w 6857740"/>
                      <a:gd name="connsiteY6" fmla="*/ 0 h 1694430"/>
                      <a:gd name="connsiteX7" fmla="*/ 4388954 w 6857740"/>
                      <a:gd name="connsiteY7" fmla="*/ 0 h 1694430"/>
                      <a:gd name="connsiteX8" fmla="*/ 5074728 w 6857740"/>
                      <a:gd name="connsiteY8" fmla="*/ 0 h 1694430"/>
                      <a:gd name="connsiteX9" fmla="*/ 5897656 w 6857740"/>
                      <a:gd name="connsiteY9" fmla="*/ 0 h 1694430"/>
                      <a:gd name="connsiteX10" fmla="*/ 6857740 w 6857740"/>
                      <a:gd name="connsiteY10" fmla="*/ 0 h 1694430"/>
                      <a:gd name="connsiteX11" fmla="*/ 6857740 w 6857740"/>
                      <a:gd name="connsiteY11" fmla="*/ 598699 h 1694430"/>
                      <a:gd name="connsiteX12" fmla="*/ 6857740 w 6857740"/>
                      <a:gd name="connsiteY12" fmla="*/ 1163509 h 1694430"/>
                      <a:gd name="connsiteX13" fmla="*/ 6857740 w 6857740"/>
                      <a:gd name="connsiteY13" fmla="*/ 1694430 h 1694430"/>
                      <a:gd name="connsiteX14" fmla="*/ 6171966 w 6857740"/>
                      <a:gd name="connsiteY14" fmla="*/ 1694430 h 1694430"/>
                      <a:gd name="connsiteX15" fmla="*/ 5349037 w 6857740"/>
                      <a:gd name="connsiteY15" fmla="*/ 1694430 h 1694430"/>
                      <a:gd name="connsiteX16" fmla="*/ 4594686 w 6857740"/>
                      <a:gd name="connsiteY16" fmla="*/ 1694430 h 1694430"/>
                      <a:gd name="connsiteX17" fmla="*/ 3977489 w 6857740"/>
                      <a:gd name="connsiteY17" fmla="*/ 1694430 h 1694430"/>
                      <a:gd name="connsiteX18" fmla="*/ 3497447 w 6857740"/>
                      <a:gd name="connsiteY18" fmla="*/ 1694430 h 1694430"/>
                      <a:gd name="connsiteX19" fmla="*/ 2880251 w 6857740"/>
                      <a:gd name="connsiteY19" fmla="*/ 1694430 h 1694430"/>
                      <a:gd name="connsiteX20" fmla="*/ 2331632 w 6857740"/>
                      <a:gd name="connsiteY20" fmla="*/ 1694430 h 1694430"/>
                      <a:gd name="connsiteX21" fmla="*/ 1508703 w 6857740"/>
                      <a:gd name="connsiteY21" fmla="*/ 1694430 h 1694430"/>
                      <a:gd name="connsiteX22" fmla="*/ 1028661 w 6857740"/>
                      <a:gd name="connsiteY22" fmla="*/ 1694430 h 1694430"/>
                      <a:gd name="connsiteX23" fmla="*/ 0 w 6857740"/>
                      <a:gd name="connsiteY23" fmla="*/ 1694430 h 1694430"/>
                      <a:gd name="connsiteX24" fmla="*/ 0 w 6857740"/>
                      <a:gd name="connsiteY24" fmla="*/ 1180453 h 1694430"/>
                      <a:gd name="connsiteX25" fmla="*/ 0 w 6857740"/>
                      <a:gd name="connsiteY25" fmla="*/ 666476 h 1694430"/>
                      <a:gd name="connsiteX26" fmla="*/ 0 w 6857740"/>
                      <a:gd name="connsiteY26" fmla="*/ 0 h 1694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6857740" h="1694430" extrusionOk="0">
                        <a:moveTo>
                          <a:pt x="0" y="0"/>
                        </a:moveTo>
                        <a:cubicBezTo>
                          <a:pt x="154654" y="5890"/>
                          <a:pt x="434170" y="-20759"/>
                          <a:pt x="548619" y="0"/>
                        </a:cubicBezTo>
                        <a:cubicBezTo>
                          <a:pt x="663068" y="20759"/>
                          <a:pt x="970691" y="7220"/>
                          <a:pt x="1097238" y="0"/>
                        </a:cubicBezTo>
                        <a:cubicBezTo>
                          <a:pt x="1223785" y="-7220"/>
                          <a:pt x="1645138" y="-33024"/>
                          <a:pt x="1920167" y="0"/>
                        </a:cubicBezTo>
                        <a:cubicBezTo>
                          <a:pt x="2195196" y="33024"/>
                          <a:pt x="2413031" y="19681"/>
                          <a:pt x="2537364" y="0"/>
                        </a:cubicBezTo>
                        <a:cubicBezTo>
                          <a:pt x="2661697" y="-19681"/>
                          <a:pt x="2889663" y="10355"/>
                          <a:pt x="3017406" y="0"/>
                        </a:cubicBezTo>
                        <a:cubicBezTo>
                          <a:pt x="3145149" y="-10355"/>
                          <a:pt x="3385199" y="-5738"/>
                          <a:pt x="3634602" y="0"/>
                        </a:cubicBezTo>
                        <a:cubicBezTo>
                          <a:pt x="3884005" y="5738"/>
                          <a:pt x="4175538" y="23157"/>
                          <a:pt x="4388954" y="0"/>
                        </a:cubicBezTo>
                        <a:cubicBezTo>
                          <a:pt x="4602370" y="-23157"/>
                          <a:pt x="4886384" y="16800"/>
                          <a:pt x="5074728" y="0"/>
                        </a:cubicBezTo>
                        <a:cubicBezTo>
                          <a:pt x="5263072" y="-16800"/>
                          <a:pt x="5550607" y="-34399"/>
                          <a:pt x="5897656" y="0"/>
                        </a:cubicBezTo>
                        <a:cubicBezTo>
                          <a:pt x="6244705" y="34399"/>
                          <a:pt x="6544782" y="-34852"/>
                          <a:pt x="6857740" y="0"/>
                        </a:cubicBezTo>
                        <a:cubicBezTo>
                          <a:pt x="6882644" y="240130"/>
                          <a:pt x="6879281" y="305358"/>
                          <a:pt x="6857740" y="598699"/>
                        </a:cubicBezTo>
                        <a:cubicBezTo>
                          <a:pt x="6836199" y="892040"/>
                          <a:pt x="6885021" y="907658"/>
                          <a:pt x="6857740" y="1163509"/>
                        </a:cubicBezTo>
                        <a:cubicBezTo>
                          <a:pt x="6830460" y="1419360"/>
                          <a:pt x="6851953" y="1561860"/>
                          <a:pt x="6857740" y="1694430"/>
                        </a:cubicBezTo>
                        <a:cubicBezTo>
                          <a:pt x="6557557" y="1707587"/>
                          <a:pt x="6316022" y="1682492"/>
                          <a:pt x="6171966" y="1694430"/>
                        </a:cubicBezTo>
                        <a:cubicBezTo>
                          <a:pt x="6027910" y="1706368"/>
                          <a:pt x="5748247" y="1679110"/>
                          <a:pt x="5349037" y="1694430"/>
                        </a:cubicBezTo>
                        <a:cubicBezTo>
                          <a:pt x="4949827" y="1709750"/>
                          <a:pt x="4958033" y="1714073"/>
                          <a:pt x="4594686" y="1694430"/>
                        </a:cubicBezTo>
                        <a:cubicBezTo>
                          <a:pt x="4231339" y="1674787"/>
                          <a:pt x="4209617" y="1682154"/>
                          <a:pt x="3977489" y="1694430"/>
                        </a:cubicBezTo>
                        <a:cubicBezTo>
                          <a:pt x="3745361" y="1706706"/>
                          <a:pt x="3706298" y="1692379"/>
                          <a:pt x="3497447" y="1694430"/>
                        </a:cubicBezTo>
                        <a:cubicBezTo>
                          <a:pt x="3288596" y="1696481"/>
                          <a:pt x="3116593" y="1704821"/>
                          <a:pt x="2880251" y="1694430"/>
                        </a:cubicBezTo>
                        <a:cubicBezTo>
                          <a:pt x="2643909" y="1684039"/>
                          <a:pt x="2474306" y="1694777"/>
                          <a:pt x="2331632" y="1694430"/>
                        </a:cubicBezTo>
                        <a:cubicBezTo>
                          <a:pt x="2188958" y="1694083"/>
                          <a:pt x="1781189" y="1672806"/>
                          <a:pt x="1508703" y="1694430"/>
                        </a:cubicBezTo>
                        <a:cubicBezTo>
                          <a:pt x="1236217" y="1716054"/>
                          <a:pt x="1156576" y="1670475"/>
                          <a:pt x="1028661" y="1694430"/>
                        </a:cubicBezTo>
                        <a:cubicBezTo>
                          <a:pt x="900746" y="1718385"/>
                          <a:pt x="247148" y="1745094"/>
                          <a:pt x="0" y="1694430"/>
                        </a:cubicBezTo>
                        <a:cubicBezTo>
                          <a:pt x="15248" y="1548992"/>
                          <a:pt x="23060" y="1347493"/>
                          <a:pt x="0" y="1180453"/>
                        </a:cubicBezTo>
                        <a:cubicBezTo>
                          <a:pt x="-23060" y="1013413"/>
                          <a:pt x="-23179" y="919052"/>
                          <a:pt x="0" y="666476"/>
                        </a:cubicBezTo>
                        <a:cubicBezTo>
                          <a:pt x="23179" y="413900"/>
                          <a:pt x="1340" y="13622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216A3EA-5921-7643-AD61-91E37087511B}"/>
              </a:ext>
            </a:extLst>
          </p:cNvPr>
          <p:cNvSpPr/>
          <p:nvPr/>
        </p:nvSpPr>
        <p:spPr>
          <a:xfrm>
            <a:off x="7705649" y="5038963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硬件体系结构不仅需要算力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还包括网络、存储组成的超计节点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1C7AB18-F8CA-6248-BDA1-019CB06C1631}"/>
              </a:ext>
            </a:extLst>
          </p:cNvPr>
          <p:cNvSpPr/>
          <p:nvPr/>
        </p:nvSpPr>
        <p:spPr>
          <a:xfrm>
            <a:off x="7705649" y="2948387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通过软硬件协同优化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基于硬件的编译、框架、使能层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5700D5E-4C87-BC47-BE35-F530CDD564F1}"/>
              </a:ext>
            </a:extLst>
          </p:cNvPr>
          <p:cNvSpPr/>
          <p:nvPr/>
        </p:nvSpPr>
        <p:spPr>
          <a:xfrm>
            <a:off x="7705649" y="1214809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提供大模型算法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提升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 集群整体利用率</a:t>
            </a:r>
          </a:p>
        </p:txBody>
      </p:sp>
    </p:spTree>
    <p:extLst>
      <p:ext uri="{BB962C8B-B14F-4D97-AF65-F5344CB8AC3E}">
        <p14:creationId xmlns:p14="http://schemas.microsoft.com/office/powerpoint/2010/main" val="384671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BB0B19F-499C-754B-870A-9A87A9BB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大模型业务全流程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080CBD20-78B8-E04A-BE23-A551F675DED9}"/>
              </a:ext>
            </a:extLst>
          </p:cNvPr>
          <p:cNvSpPr/>
          <p:nvPr/>
        </p:nvSpPr>
        <p:spPr>
          <a:xfrm>
            <a:off x="421556" y="1706067"/>
            <a:ext cx="1922038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算力准备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C9CADC98-7C29-C94C-8678-939463496B64}"/>
              </a:ext>
            </a:extLst>
          </p:cNvPr>
          <p:cNvSpPr/>
          <p:nvPr/>
        </p:nvSpPr>
        <p:spPr>
          <a:xfrm>
            <a:off x="2746492" y="1706067"/>
            <a:ext cx="2385849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数据 </a:t>
            </a:r>
            <a:r>
              <a:rPr kumimoji="1" lang="en-US" altLang="zh-CN" sz="1400" b="1" dirty="0">
                <a:latin typeface="+mn-ea"/>
              </a:rPr>
              <a:t>&amp;</a:t>
            </a:r>
            <a:r>
              <a:rPr kumimoji="1" lang="zh-CN" altLang="en-US" sz="1400" b="1" dirty="0">
                <a:latin typeface="+mn-ea"/>
              </a:rPr>
              <a:t> 模型算法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BECA879D-29BA-A54D-AF2B-5E10567C55C2}"/>
              </a:ext>
            </a:extLst>
          </p:cNvPr>
          <p:cNvSpPr/>
          <p:nvPr/>
        </p:nvSpPr>
        <p:spPr>
          <a:xfrm>
            <a:off x="5535239" y="1706067"/>
            <a:ext cx="3380538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模型训练 </a:t>
            </a:r>
            <a:r>
              <a:rPr kumimoji="1" lang="en-US" altLang="zh-CN" sz="1400" b="1" dirty="0">
                <a:latin typeface="+mn-ea"/>
              </a:rPr>
              <a:t>&amp;</a:t>
            </a:r>
            <a:r>
              <a:rPr kumimoji="1" lang="zh-CN" altLang="en-US" sz="1400" b="1" dirty="0">
                <a:latin typeface="+mn-ea"/>
              </a:rPr>
              <a:t> 微调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3B02FAC4-2517-5547-AC49-C3FC699FFDF8}"/>
              </a:ext>
            </a:extLst>
          </p:cNvPr>
          <p:cNvSpPr/>
          <p:nvPr/>
        </p:nvSpPr>
        <p:spPr>
          <a:xfrm>
            <a:off x="9318672" y="1706067"/>
            <a:ext cx="2385850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模型验证 </a:t>
            </a:r>
            <a:r>
              <a:rPr kumimoji="1" lang="en-US" altLang="zh-CN" sz="1400" b="1" dirty="0">
                <a:latin typeface="+mn-ea"/>
              </a:rPr>
              <a:t>&amp;</a:t>
            </a:r>
            <a:r>
              <a:rPr kumimoji="1" lang="zh-CN" altLang="en-US" sz="1400" b="1" dirty="0">
                <a:latin typeface="+mn-ea"/>
              </a:rPr>
              <a:t> 推理部署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D72351-B007-3F4C-9777-E51502F7A45A}"/>
              </a:ext>
            </a:extLst>
          </p:cNvPr>
          <p:cNvSpPr/>
          <p:nvPr/>
        </p:nvSpPr>
        <p:spPr>
          <a:xfrm>
            <a:off x="2760020" y="2203163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2.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数据处理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855BC35-A04E-194C-AD47-C2C9B741E56F}"/>
              </a:ext>
            </a:extLst>
          </p:cNvPr>
          <p:cNvSpPr/>
          <p:nvPr/>
        </p:nvSpPr>
        <p:spPr>
          <a:xfrm>
            <a:off x="2760018" y="3269196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3.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模型算法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8A7A42C-550A-E441-AC50-052A1576F61C}"/>
              </a:ext>
            </a:extLst>
          </p:cNvPr>
          <p:cNvSpPr/>
          <p:nvPr/>
        </p:nvSpPr>
        <p:spPr>
          <a:xfrm>
            <a:off x="427873" y="2203163"/>
            <a:ext cx="1922038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1.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AI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集群建设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109E098-8590-4948-88D5-BE69E12A8897}"/>
              </a:ext>
            </a:extLst>
          </p:cNvPr>
          <p:cNvSpPr/>
          <p:nvPr/>
        </p:nvSpPr>
        <p:spPr>
          <a:xfrm>
            <a:off x="427873" y="2632587"/>
            <a:ext cx="1922038" cy="1592825"/>
          </a:xfrm>
          <a:prstGeom prst="roundRect">
            <a:avLst>
              <a:gd name="adj" fmla="val 6173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FF392445-FD73-1A4E-9B45-806DC7DF2F0D}"/>
              </a:ext>
            </a:extLst>
          </p:cNvPr>
          <p:cNvSpPr/>
          <p:nvPr/>
        </p:nvSpPr>
        <p:spPr>
          <a:xfrm>
            <a:off x="548318" y="2798606"/>
            <a:ext cx="1681147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计算、存储、网络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0BD10A1-26FF-E248-99DA-DFB2E4A30BBD}"/>
              </a:ext>
            </a:extLst>
          </p:cNvPr>
          <p:cNvSpPr/>
          <p:nvPr/>
        </p:nvSpPr>
        <p:spPr>
          <a:xfrm>
            <a:off x="548318" y="3272409"/>
            <a:ext cx="1681147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AI</a:t>
            </a:r>
            <a:r>
              <a:rPr kumimoji="1" lang="zh-CN" altLang="en-US" sz="1000" dirty="0">
                <a:solidFill>
                  <a:srgbClr val="1D1D1A"/>
                </a:solidFill>
              </a:rPr>
              <a:t> 集群机房建设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C8CE0B8F-1F8E-CA43-9FC5-3CE58FC9A20B}"/>
              </a:ext>
            </a:extLst>
          </p:cNvPr>
          <p:cNvSpPr/>
          <p:nvPr/>
        </p:nvSpPr>
        <p:spPr>
          <a:xfrm>
            <a:off x="548318" y="3746213"/>
            <a:ext cx="1681147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AI</a:t>
            </a:r>
            <a:r>
              <a:rPr kumimoji="1" lang="zh-CN" altLang="en-US" sz="1000" dirty="0">
                <a:solidFill>
                  <a:srgbClr val="1D1D1A"/>
                </a:solidFill>
              </a:rPr>
              <a:t> 集群上线与运维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974C207A-9B1C-9D47-8A50-CD18C53E7881}"/>
              </a:ext>
            </a:extLst>
          </p:cNvPr>
          <p:cNvSpPr/>
          <p:nvPr/>
        </p:nvSpPr>
        <p:spPr>
          <a:xfrm>
            <a:off x="2760019" y="2632587"/>
            <a:ext cx="2385848" cy="540883"/>
          </a:xfrm>
          <a:prstGeom prst="roundRect">
            <a:avLst>
              <a:gd name="adj" fmla="val 1507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A18D350F-4981-764E-A3C8-4596DDF5E21A}"/>
              </a:ext>
            </a:extLst>
          </p:cNvPr>
          <p:cNvSpPr/>
          <p:nvPr/>
        </p:nvSpPr>
        <p:spPr>
          <a:xfrm>
            <a:off x="2760019" y="3698146"/>
            <a:ext cx="2385848" cy="540884"/>
          </a:xfrm>
          <a:prstGeom prst="roundRect">
            <a:avLst>
              <a:gd name="adj" fmla="val 16850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8A599A53-BC58-0A4B-BCA2-EDBBB8E226E1}"/>
              </a:ext>
            </a:extLst>
          </p:cNvPr>
          <p:cNvSpPr/>
          <p:nvPr/>
        </p:nvSpPr>
        <p:spPr>
          <a:xfrm>
            <a:off x="2862160" y="2733599"/>
            <a:ext cx="59745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开源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数据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4EEB47F0-794A-5143-8807-A748492596D8}"/>
              </a:ext>
            </a:extLst>
          </p:cNvPr>
          <p:cNvSpPr/>
          <p:nvPr/>
        </p:nvSpPr>
        <p:spPr>
          <a:xfrm>
            <a:off x="3573246" y="2733599"/>
            <a:ext cx="69959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数据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预处理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C9906E98-C1E9-294A-93E7-60AA6FCCF494}"/>
              </a:ext>
            </a:extLst>
          </p:cNvPr>
          <p:cNvSpPr/>
          <p:nvPr/>
        </p:nvSpPr>
        <p:spPr>
          <a:xfrm>
            <a:off x="4386472" y="2733599"/>
            <a:ext cx="658039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向量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数据库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6BC41BAF-D448-6749-9F39-387CFD8F709D}"/>
              </a:ext>
            </a:extLst>
          </p:cNvPr>
          <p:cNvSpPr/>
          <p:nvPr/>
        </p:nvSpPr>
        <p:spPr>
          <a:xfrm>
            <a:off x="2866865" y="3795167"/>
            <a:ext cx="95271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LLM</a:t>
            </a:r>
            <a:r>
              <a:rPr kumimoji="1" lang="zh-CN" altLang="en-US" sz="1000" dirty="0">
                <a:solidFill>
                  <a:srgbClr val="1D1D1A"/>
                </a:solidFill>
              </a:rPr>
              <a:t>模型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架构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90A76E66-1204-E243-BBC6-ADEC217BCE1C}"/>
              </a:ext>
            </a:extLst>
          </p:cNvPr>
          <p:cNvSpPr/>
          <p:nvPr/>
        </p:nvSpPr>
        <p:spPr>
          <a:xfrm>
            <a:off x="3914381" y="3795167"/>
            <a:ext cx="113668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多模态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一切皆</a:t>
            </a:r>
            <a:r>
              <a:rPr kumimoji="1" lang="en-US" altLang="zh-CN" sz="1000" dirty="0">
                <a:solidFill>
                  <a:srgbClr val="1D1D1A"/>
                </a:solidFill>
              </a:rPr>
              <a:t>Tokens</a:t>
            </a:r>
            <a:endParaRPr kumimoji="1" lang="zh-CN" altLang="en-US" sz="1000" dirty="0">
              <a:solidFill>
                <a:srgbClr val="1D1D1A"/>
              </a:solidFill>
            </a:endParaRPr>
          </a:p>
        </p:txBody>
      </p:sp>
      <p:sp>
        <p:nvSpPr>
          <p:cNvPr id="29" name="右箭头 28">
            <a:extLst>
              <a:ext uri="{FF2B5EF4-FFF2-40B4-BE49-F238E27FC236}">
                <a16:creationId xmlns:a16="http://schemas.microsoft.com/office/drawing/2014/main" id="{363C66BD-EA59-8541-93AA-4AD048F43833}"/>
              </a:ext>
            </a:extLst>
          </p:cNvPr>
          <p:cNvSpPr/>
          <p:nvPr/>
        </p:nvSpPr>
        <p:spPr>
          <a:xfrm>
            <a:off x="8978459" y="1755843"/>
            <a:ext cx="277534" cy="24728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ABEB599-D7A4-1245-BF25-E7B76A2C0D00}"/>
              </a:ext>
            </a:extLst>
          </p:cNvPr>
          <p:cNvSpPr/>
          <p:nvPr/>
        </p:nvSpPr>
        <p:spPr>
          <a:xfrm>
            <a:off x="5557030" y="2203163"/>
            <a:ext cx="2012723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4.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模型训练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7FF7058F-E62D-D74B-8ABC-396BCBD2E786}"/>
              </a:ext>
            </a:extLst>
          </p:cNvPr>
          <p:cNvSpPr/>
          <p:nvPr/>
        </p:nvSpPr>
        <p:spPr>
          <a:xfrm>
            <a:off x="5557025" y="2632587"/>
            <a:ext cx="2012722" cy="1592825"/>
          </a:xfrm>
          <a:prstGeom prst="roundRect">
            <a:avLst>
              <a:gd name="adj" fmla="val 742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/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0C23B022-416C-5F45-81DF-E2D5369E64A8}"/>
              </a:ext>
            </a:extLst>
          </p:cNvPr>
          <p:cNvSpPr/>
          <p:nvPr/>
        </p:nvSpPr>
        <p:spPr>
          <a:xfrm>
            <a:off x="5677470" y="2743432"/>
            <a:ext cx="439322" cy="45214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混合精度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1074A579-4115-4042-AC82-BFE200BAB226}"/>
              </a:ext>
            </a:extLst>
          </p:cNvPr>
          <p:cNvSpPr/>
          <p:nvPr/>
        </p:nvSpPr>
        <p:spPr>
          <a:xfrm>
            <a:off x="5677470" y="3746527"/>
            <a:ext cx="1760465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训练集群稳定性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6D315ADF-F941-8B45-AE52-7A11F1D88C23}"/>
              </a:ext>
            </a:extLst>
          </p:cNvPr>
          <p:cNvSpPr/>
          <p:nvPr/>
        </p:nvSpPr>
        <p:spPr>
          <a:xfrm>
            <a:off x="7656792" y="2203163"/>
            <a:ext cx="1280775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6.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模型微调</a:t>
            </a: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B5DCFD3E-EEFA-7348-AD00-3A001207CF2D}"/>
              </a:ext>
            </a:extLst>
          </p:cNvPr>
          <p:cNvSpPr/>
          <p:nvPr/>
        </p:nvSpPr>
        <p:spPr>
          <a:xfrm>
            <a:off x="7656792" y="2632587"/>
            <a:ext cx="1280775" cy="1592825"/>
          </a:xfrm>
          <a:prstGeom prst="roundRect">
            <a:avLst>
              <a:gd name="adj" fmla="val 850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B84AB5B-C8BD-3E44-9F29-CF18B8CAF3D7}"/>
              </a:ext>
            </a:extLst>
          </p:cNvPr>
          <p:cNvSpPr/>
          <p:nvPr/>
        </p:nvSpPr>
        <p:spPr>
          <a:xfrm>
            <a:off x="7775160" y="2797314"/>
            <a:ext cx="1056863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全参微调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447E38B3-E690-8143-8B36-E6C120E625D7}"/>
              </a:ext>
            </a:extLst>
          </p:cNvPr>
          <p:cNvSpPr/>
          <p:nvPr/>
        </p:nvSpPr>
        <p:spPr>
          <a:xfrm>
            <a:off x="7775160" y="3271117"/>
            <a:ext cx="1056863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低参微调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728625CD-70D4-5044-84B8-5DF42842F212}"/>
              </a:ext>
            </a:extLst>
          </p:cNvPr>
          <p:cNvSpPr/>
          <p:nvPr/>
        </p:nvSpPr>
        <p:spPr>
          <a:xfrm>
            <a:off x="7775160" y="3744921"/>
            <a:ext cx="1056863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指令微调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64BE5E12-3765-A74D-A2E1-7FC6077B0937}"/>
              </a:ext>
            </a:extLst>
          </p:cNvPr>
          <p:cNvSpPr/>
          <p:nvPr/>
        </p:nvSpPr>
        <p:spPr>
          <a:xfrm>
            <a:off x="6180320" y="2743432"/>
            <a:ext cx="439322" cy="45214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梯度检查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7043F888-21C7-8245-8BE5-540512ABBBF6}"/>
              </a:ext>
            </a:extLst>
          </p:cNvPr>
          <p:cNvSpPr/>
          <p:nvPr/>
        </p:nvSpPr>
        <p:spPr>
          <a:xfrm>
            <a:off x="6683169" y="2743432"/>
            <a:ext cx="439322" cy="45214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梯度累积</a:t>
            </a: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1FEFCB3D-25F6-D747-92AF-9B303D1AFCB2}"/>
              </a:ext>
            </a:extLst>
          </p:cNvPr>
          <p:cNvSpPr/>
          <p:nvPr/>
        </p:nvSpPr>
        <p:spPr>
          <a:xfrm>
            <a:off x="5677471" y="3297631"/>
            <a:ext cx="1765846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5.</a:t>
            </a:r>
            <a:r>
              <a:rPr kumimoji="1" lang="zh-CN" altLang="en-US" sz="1000" dirty="0">
                <a:solidFill>
                  <a:srgbClr val="1D1D1A"/>
                </a:solidFill>
              </a:rPr>
              <a:t> 分布式并行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BA35242-0F36-1C4C-A25A-26F19AE7B24C}"/>
              </a:ext>
            </a:extLst>
          </p:cNvPr>
          <p:cNvSpPr/>
          <p:nvPr/>
        </p:nvSpPr>
        <p:spPr>
          <a:xfrm>
            <a:off x="7172186" y="2802947"/>
            <a:ext cx="312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…</a:t>
            </a:r>
            <a:endParaRPr kumimoji="1" lang="zh-CN" altLang="en-US" sz="1000" dirty="0">
              <a:solidFill>
                <a:srgbClr val="1D1D1A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AFC160AC-5479-FF45-B4B0-B30015E44243}"/>
              </a:ext>
            </a:extLst>
          </p:cNvPr>
          <p:cNvSpPr/>
          <p:nvPr/>
        </p:nvSpPr>
        <p:spPr>
          <a:xfrm>
            <a:off x="9340446" y="2203163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7.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模型验证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7BE849B-7C36-EC45-9903-81EF4BFCAF7D}"/>
              </a:ext>
            </a:extLst>
          </p:cNvPr>
          <p:cNvSpPr/>
          <p:nvPr/>
        </p:nvSpPr>
        <p:spPr>
          <a:xfrm>
            <a:off x="9340444" y="3255372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8.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推理与智能体</a:t>
            </a: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9E5A9AA-0708-D84F-81E8-C7934C68D631}"/>
              </a:ext>
            </a:extLst>
          </p:cNvPr>
          <p:cNvSpPr/>
          <p:nvPr/>
        </p:nvSpPr>
        <p:spPr>
          <a:xfrm>
            <a:off x="9340445" y="2632587"/>
            <a:ext cx="2385848" cy="540883"/>
          </a:xfrm>
          <a:prstGeom prst="roundRect">
            <a:avLst>
              <a:gd name="adj" fmla="val 1507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12DD2068-5B24-8C42-99A9-F333035123B7}"/>
              </a:ext>
            </a:extLst>
          </p:cNvPr>
          <p:cNvSpPr/>
          <p:nvPr/>
        </p:nvSpPr>
        <p:spPr>
          <a:xfrm>
            <a:off x="9442586" y="2729607"/>
            <a:ext cx="59745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下游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任务</a:t>
            </a:r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474B9AAB-5FE0-1147-9B22-E610A589CD6C}"/>
              </a:ext>
            </a:extLst>
          </p:cNvPr>
          <p:cNvSpPr/>
          <p:nvPr/>
        </p:nvSpPr>
        <p:spPr>
          <a:xfrm>
            <a:off x="10153672" y="2729607"/>
            <a:ext cx="69959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测评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标准</a:t>
            </a:r>
          </a:p>
        </p:txBody>
      </p:sp>
      <p:sp>
        <p:nvSpPr>
          <p:cNvPr id="51" name="圆角矩形 50">
            <a:extLst>
              <a:ext uri="{FF2B5EF4-FFF2-40B4-BE49-F238E27FC236}">
                <a16:creationId xmlns:a16="http://schemas.microsoft.com/office/drawing/2014/main" id="{26C0764A-CD12-3942-B6A5-99FBDCB760F5}"/>
              </a:ext>
            </a:extLst>
          </p:cNvPr>
          <p:cNvSpPr/>
          <p:nvPr/>
        </p:nvSpPr>
        <p:spPr>
          <a:xfrm>
            <a:off x="10966898" y="2729607"/>
            <a:ext cx="658039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bench</a:t>
            </a:r>
          </a:p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mark</a:t>
            </a:r>
            <a:endParaRPr kumimoji="1" lang="zh-CN" altLang="en-US" sz="1000" dirty="0">
              <a:solidFill>
                <a:srgbClr val="1D1D1A"/>
              </a:solidFill>
            </a:endParaRPr>
          </a:p>
        </p:txBody>
      </p:sp>
      <p:sp>
        <p:nvSpPr>
          <p:cNvPr id="54" name="圆角矩形 53">
            <a:extLst>
              <a:ext uri="{FF2B5EF4-FFF2-40B4-BE49-F238E27FC236}">
                <a16:creationId xmlns:a16="http://schemas.microsoft.com/office/drawing/2014/main" id="{96464FC8-1442-1749-8D64-C2F4FB48B780}"/>
              </a:ext>
            </a:extLst>
          </p:cNvPr>
          <p:cNvSpPr/>
          <p:nvPr/>
        </p:nvSpPr>
        <p:spPr>
          <a:xfrm>
            <a:off x="9340444" y="3687014"/>
            <a:ext cx="2385848" cy="540883"/>
          </a:xfrm>
          <a:prstGeom prst="roundRect">
            <a:avLst>
              <a:gd name="adj" fmla="val 1507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599CF600-C4F0-6F44-A366-7A030C75BBAA}"/>
              </a:ext>
            </a:extLst>
          </p:cNvPr>
          <p:cNvSpPr/>
          <p:nvPr/>
        </p:nvSpPr>
        <p:spPr>
          <a:xfrm>
            <a:off x="9442585" y="3784034"/>
            <a:ext cx="59745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量化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压缩</a:t>
            </a:r>
          </a:p>
        </p:txBody>
      </p: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7C7A8E40-9654-4D41-A5F6-DEDC697F99C1}"/>
              </a:ext>
            </a:extLst>
          </p:cNvPr>
          <p:cNvSpPr/>
          <p:nvPr/>
        </p:nvSpPr>
        <p:spPr>
          <a:xfrm>
            <a:off x="10153671" y="3784034"/>
            <a:ext cx="69959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推理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加速</a:t>
            </a:r>
          </a:p>
        </p:txBody>
      </p:sp>
      <p:sp>
        <p:nvSpPr>
          <p:cNvPr id="57" name="圆角矩形 56">
            <a:extLst>
              <a:ext uri="{FF2B5EF4-FFF2-40B4-BE49-F238E27FC236}">
                <a16:creationId xmlns:a16="http://schemas.microsoft.com/office/drawing/2014/main" id="{D05732A5-4D72-924A-80D8-0B540DD4C072}"/>
              </a:ext>
            </a:extLst>
          </p:cNvPr>
          <p:cNvSpPr/>
          <p:nvPr/>
        </p:nvSpPr>
        <p:spPr>
          <a:xfrm>
            <a:off x="10966897" y="3784034"/>
            <a:ext cx="658039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9.</a:t>
            </a:r>
            <a:r>
              <a:rPr kumimoji="1" lang="zh-CN" altLang="en-US" sz="1000" dirty="0">
                <a:solidFill>
                  <a:srgbClr val="1D1D1A"/>
                </a:solidFill>
              </a:rPr>
              <a:t> </a:t>
            </a:r>
            <a:r>
              <a:rPr kumimoji="1" lang="en-US" altLang="zh-CN" sz="1000" dirty="0">
                <a:solidFill>
                  <a:srgbClr val="1D1D1A"/>
                </a:solidFill>
              </a:rPr>
              <a:t>Agent</a:t>
            </a: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智能体</a:t>
            </a:r>
          </a:p>
        </p:txBody>
      </p:sp>
      <p:sp>
        <p:nvSpPr>
          <p:cNvPr id="58" name="右箭头 57">
            <a:extLst>
              <a:ext uri="{FF2B5EF4-FFF2-40B4-BE49-F238E27FC236}">
                <a16:creationId xmlns:a16="http://schemas.microsoft.com/office/drawing/2014/main" id="{4AC8CCC9-7B04-034B-A1DA-8F26D0F43963}"/>
              </a:ext>
            </a:extLst>
          </p:cNvPr>
          <p:cNvSpPr/>
          <p:nvPr/>
        </p:nvSpPr>
        <p:spPr>
          <a:xfrm>
            <a:off x="5195023" y="1755843"/>
            <a:ext cx="277534" cy="24728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右箭头 58">
            <a:extLst>
              <a:ext uri="{FF2B5EF4-FFF2-40B4-BE49-F238E27FC236}">
                <a16:creationId xmlns:a16="http://schemas.microsoft.com/office/drawing/2014/main" id="{507FF7A9-A1E2-0647-93FA-9813C9D5A9D7}"/>
              </a:ext>
            </a:extLst>
          </p:cNvPr>
          <p:cNvSpPr/>
          <p:nvPr/>
        </p:nvSpPr>
        <p:spPr>
          <a:xfrm>
            <a:off x="2406276" y="1755843"/>
            <a:ext cx="277534" cy="24728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1" name="曲线连接符 60">
            <a:extLst>
              <a:ext uri="{FF2B5EF4-FFF2-40B4-BE49-F238E27FC236}">
                <a16:creationId xmlns:a16="http://schemas.microsoft.com/office/drawing/2014/main" id="{6728BAA9-A5F7-D74E-904E-67A626A5DACB}"/>
              </a:ext>
            </a:extLst>
          </p:cNvPr>
          <p:cNvCxnSpPr>
            <a:stCxn id="57" idx="2"/>
            <a:endCxn id="36" idx="2"/>
          </p:cNvCxnSpPr>
          <p:nvPr/>
        </p:nvCxnSpPr>
        <p:spPr>
          <a:xfrm rot="5400000">
            <a:off x="9749281" y="2678776"/>
            <a:ext cx="94536" cy="2998737"/>
          </a:xfrm>
          <a:prstGeom prst="curvedConnector3">
            <a:avLst>
              <a:gd name="adj1" fmla="val 300208"/>
            </a:avLst>
          </a:prstGeom>
          <a:ln w="190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id="{A782F5A6-B7F9-4B47-B406-65F90E2E0782}"/>
              </a:ext>
            </a:extLst>
          </p:cNvPr>
          <p:cNvSpPr/>
          <p:nvPr/>
        </p:nvSpPr>
        <p:spPr>
          <a:xfrm>
            <a:off x="421556" y="4789793"/>
            <a:ext cx="11304736" cy="96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大模型不仅需要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LLM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 算法，同时需要提供 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 集群、海量数据、分布式并行、推理部署等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 系统全栈软硬件协同优化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44C7607A-74F0-D342-B1BA-D53CE0FB80BB}"/>
              </a:ext>
            </a:extLst>
          </p:cNvPr>
          <p:cNvSpPr/>
          <p:nvPr/>
        </p:nvSpPr>
        <p:spPr>
          <a:xfrm>
            <a:off x="279041" y="2125394"/>
            <a:ext cx="2220648" cy="2202539"/>
          </a:xfrm>
          <a:prstGeom prst="rect">
            <a:avLst/>
          </a:prstGeom>
          <a:noFill/>
          <a:ln w="38100">
            <a:solidFill>
              <a:srgbClr val="92D05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034098327">
                  <a:custGeom>
                    <a:avLst/>
                    <a:gdLst>
                      <a:gd name="connsiteX0" fmla="*/ 0 w 2220648"/>
                      <a:gd name="connsiteY0" fmla="*/ 0 h 2202539"/>
                      <a:gd name="connsiteX1" fmla="*/ 510749 w 2220648"/>
                      <a:gd name="connsiteY1" fmla="*/ 0 h 2202539"/>
                      <a:gd name="connsiteX2" fmla="*/ 1021498 w 2220648"/>
                      <a:gd name="connsiteY2" fmla="*/ 0 h 2202539"/>
                      <a:gd name="connsiteX3" fmla="*/ 1621073 w 2220648"/>
                      <a:gd name="connsiteY3" fmla="*/ 0 h 2202539"/>
                      <a:gd name="connsiteX4" fmla="*/ 2220648 w 2220648"/>
                      <a:gd name="connsiteY4" fmla="*/ 0 h 2202539"/>
                      <a:gd name="connsiteX5" fmla="*/ 2220648 w 2220648"/>
                      <a:gd name="connsiteY5" fmla="*/ 484559 h 2202539"/>
                      <a:gd name="connsiteX6" fmla="*/ 2220648 w 2220648"/>
                      <a:gd name="connsiteY6" fmla="*/ 969117 h 2202539"/>
                      <a:gd name="connsiteX7" fmla="*/ 2220648 w 2220648"/>
                      <a:gd name="connsiteY7" fmla="*/ 1519752 h 2202539"/>
                      <a:gd name="connsiteX8" fmla="*/ 2220648 w 2220648"/>
                      <a:gd name="connsiteY8" fmla="*/ 2202539 h 2202539"/>
                      <a:gd name="connsiteX9" fmla="*/ 1687692 w 2220648"/>
                      <a:gd name="connsiteY9" fmla="*/ 2202539 h 2202539"/>
                      <a:gd name="connsiteX10" fmla="*/ 1132530 w 2220648"/>
                      <a:gd name="connsiteY10" fmla="*/ 2202539 h 2202539"/>
                      <a:gd name="connsiteX11" fmla="*/ 555162 w 2220648"/>
                      <a:gd name="connsiteY11" fmla="*/ 2202539 h 2202539"/>
                      <a:gd name="connsiteX12" fmla="*/ 0 w 2220648"/>
                      <a:gd name="connsiteY12" fmla="*/ 2202539 h 2202539"/>
                      <a:gd name="connsiteX13" fmla="*/ 0 w 2220648"/>
                      <a:gd name="connsiteY13" fmla="*/ 1629879 h 2202539"/>
                      <a:gd name="connsiteX14" fmla="*/ 0 w 2220648"/>
                      <a:gd name="connsiteY14" fmla="*/ 1079244 h 2202539"/>
                      <a:gd name="connsiteX15" fmla="*/ 0 w 2220648"/>
                      <a:gd name="connsiteY15" fmla="*/ 550635 h 2202539"/>
                      <a:gd name="connsiteX16" fmla="*/ 0 w 2220648"/>
                      <a:gd name="connsiteY16" fmla="*/ 0 h 22025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220648" h="2202539" extrusionOk="0">
                        <a:moveTo>
                          <a:pt x="0" y="0"/>
                        </a:moveTo>
                        <a:cubicBezTo>
                          <a:pt x="142256" y="-10718"/>
                          <a:pt x="304978" y="25319"/>
                          <a:pt x="510749" y="0"/>
                        </a:cubicBezTo>
                        <a:cubicBezTo>
                          <a:pt x="716520" y="-25319"/>
                          <a:pt x="790361" y="-5362"/>
                          <a:pt x="1021498" y="0"/>
                        </a:cubicBezTo>
                        <a:cubicBezTo>
                          <a:pt x="1252635" y="5362"/>
                          <a:pt x="1411276" y="-2417"/>
                          <a:pt x="1621073" y="0"/>
                        </a:cubicBezTo>
                        <a:cubicBezTo>
                          <a:pt x="1830870" y="2417"/>
                          <a:pt x="2017132" y="10876"/>
                          <a:pt x="2220648" y="0"/>
                        </a:cubicBezTo>
                        <a:cubicBezTo>
                          <a:pt x="2233589" y="211148"/>
                          <a:pt x="2226673" y="244863"/>
                          <a:pt x="2220648" y="484559"/>
                        </a:cubicBezTo>
                        <a:cubicBezTo>
                          <a:pt x="2214623" y="724255"/>
                          <a:pt x="2205187" y="869062"/>
                          <a:pt x="2220648" y="969117"/>
                        </a:cubicBezTo>
                        <a:cubicBezTo>
                          <a:pt x="2236109" y="1069172"/>
                          <a:pt x="2219704" y="1369891"/>
                          <a:pt x="2220648" y="1519752"/>
                        </a:cubicBezTo>
                        <a:cubicBezTo>
                          <a:pt x="2221592" y="1669613"/>
                          <a:pt x="2252699" y="1984275"/>
                          <a:pt x="2220648" y="2202539"/>
                        </a:cubicBezTo>
                        <a:cubicBezTo>
                          <a:pt x="2059803" y="2185861"/>
                          <a:pt x="1924246" y="2226110"/>
                          <a:pt x="1687692" y="2202539"/>
                        </a:cubicBezTo>
                        <a:cubicBezTo>
                          <a:pt x="1451138" y="2178968"/>
                          <a:pt x="1374902" y="2181832"/>
                          <a:pt x="1132530" y="2202539"/>
                        </a:cubicBezTo>
                        <a:cubicBezTo>
                          <a:pt x="890158" y="2223246"/>
                          <a:pt x="692047" y="2184948"/>
                          <a:pt x="555162" y="2202539"/>
                        </a:cubicBezTo>
                        <a:cubicBezTo>
                          <a:pt x="418277" y="2220130"/>
                          <a:pt x="180368" y="2175892"/>
                          <a:pt x="0" y="2202539"/>
                        </a:cubicBezTo>
                        <a:cubicBezTo>
                          <a:pt x="-19419" y="1993615"/>
                          <a:pt x="-15122" y="1758069"/>
                          <a:pt x="0" y="1629879"/>
                        </a:cubicBezTo>
                        <a:cubicBezTo>
                          <a:pt x="15122" y="1501689"/>
                          <a:pt x="-26666" y="1230542"/>
                          <a:pt x="0" y="1079244"/>
                        </a:cubicBezTo>
                        <a:cubicBezTo>
                          <a:pt x="26666" y="927946"/>
                          <a:pt x="-20410" y="762583"/>
                          <a:pt x="0" y="550635"/>
                        </a:cubicBezTo>
                        <a:cubicBezTo>
                          <a:pt x="20410" y="338687"/>
                          <a:pt x="25680" y="11224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9546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ABC902-8E03-DB47-A6D1-4587F68DA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61" y="605525"/>
            <a:ext cx="11161239" cy="589190"/>
          </a:xfrm>
        </p:spPr>
        <p:txBody>
          <a:bodyPr/>
          <a:lstStyle/>
          <a:p>
            <a:r>
              <a:rPr lang="zh-CN" altLang="en-US" dirty="0">
                <a:latin typeface="+mj-ea"/>
                <a:sym typeface="Huawei Sans" panose="020C0503030203020204" pitchFamily="34" charset="0"/>
              </a:rPr>
              <a:t>关于本内容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8E275F-E2FC-CB4B-BF84-40CABBAE6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324303"/>
            <a:ext cx="11161240" cy="4928171"/>
          </a:xfrm>
        </p:spPr>
        <p:txBody>
          <a:bodyPr anchor="t"/>
          <a:lstStyle/>
          <a:p>
            <a:r>
              <a:rPr lang="zh-CN" altLang="en-US" sz="2800" b="1" dirty="0">
                <a:solidFill>
                  <a:srgbClr val="92D050"/>
                </a:solidFill>
              </a:rPr>
              <a:t>内容背景</a:t>
            </a:r>
            <a:endParaRPr lang="en-US" altLang="zh-CN" sz="2800" b="1" dirty="0">
              <a:solidFill>
                <a:srgbClr val="92D050"/>
              </a:solidFill>
            </a:endParaRPr>
          </a:p>
          <a:p>
            <a:pPr marL="694190" lvl="1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Gill Sans MT" panose="020B0502020104020203" pitchFamily="34" charset="0"/>
              </a:rPr>
              <a:t>AI</a:t>
            </a:r>
            <a:r>
              <a:rPr lang="zh-CN" altLang="en-US" sz="2400" dirty="0">
                <a:latin typeface="Gill Sans MT" panose="020B0502020104020203" pitchFamily="34" charset="0"/>
              </a:rPr>
              <a:t> 集群 </a:t>
            </a:r>
            <a:r>
              <a:rPr lang="en-US" altLang="zh-CN" sz="2400" dirty="0">
                <a:latin typeface="Gill Sans MT" panose="020B0502020104020203" pitchFamily="34" charset="0"/>
              </a:rPr>
              <a:t>+</a:t>
            </a:r>
            <a:r>
              <a:rPr lang="zh-CN" altLang="en-US" sz="2400" dirty="0">
                <a:latin typeface="Gill Sans MT" panose="020B0502020104020203" pitchFamily="34" charset="0"/>
              </a:rPr>
              <a:t> 大模型</a:t>
            </a:r>
          </a:p>
          <a:p>
            <a:r>
              <a:rPr lang="zh-CN" altLang="en-US" sz="2800" b="1" dirty="0">
                <a:solidFill>
                  <a:srgbClr val="92D050"/>
                </a:solidFill>
              </a:rPr>
              <a:t>具体内容</a:t>
            </a: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集群服务器架构：</a:t>
            </a:r>
            <a:r>
              <a:rPr lang="zh-CN" altLang="en-US" sz="2000" dirty="0">
                <a:latin typeface="Gill Sans MT" panose="020B0502020104020203" pitchFamily="34" charset="0"/>
              </a:rPr>
              <a:t>参数服务器模式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同步与异步并行</a:t>
            </a:r>
            <a:endParaRPr lang="en-US" altLang="zh-CN" sz="2400" b="1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集群通信方式：</a:t>
            </a:r>
            <a:r>
              <a:rPr lang="zh-CN" altLang="en-US" sz="2000" dirty="0">
                <a:latin typeface="Gill Sans MT" panose="020B0502020104020203" pitchFamily="34" charset="0"/>
              </a:rPr>
              <a:t>通信硬件实现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集群组网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集群软件通信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通信实现方式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分布式通信原语：</a:t>
            </a:r>
            <a:r>
              <a:rPr lang="zh-CN" altLang="en-US" sz="2000" dirty="0">
                <a:latin typeface="Gill Sans MT" panose="020B0502020104020203" pitchFamily="34" charset="0"/>
              </a:rPr>
              <a:t>通信源语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点对点通信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集合通信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分布式存储系统</a:t>
            </a:r>
            <a:r>
              <a:rPr lang="zh-CN" altLang="en-US" sz="2000" b="1" dirty="0">
                <a:latin typeface="Gill Sans MT" panose="020B0502020104020203" pitchFamily="34" charset="0"/>
              </a:rPr>
              <a:t>：</a:t>
            </a:r>
            <a:r>
              <a:rPr lang="zh-CN" altLang="en-US" sz="2000" dirty="0">
                <a:latin typeface="Gill Sans MT" panose="020B0502020104020203" pitchFamily="34" charset="0"/>
              </a:rPr>
              <a:t>大模型权重存储方式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多级存储系统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集群回顾：</a:t>
            </a:r>
            <a:r>
              <a:rPr lang="en-US" altLang="zh-CN" sz="2000" dirty="0">
                <a:latin typeface="Gill Sans MT" panose="020B0502020104020203" pitchFamily="34" charset="0"/>
              </a:rPr>
              <a:t>NVIDIA</a:t>
            </a:r>
            <a:r>
              <a:rPr lang="zh-CN" altLang="en-US" sz="2000" dirty="0">
                <a:latin typeface="Gill Sans MT" panose="020B0502020104020203" pitchFamily="34" charset="0"/>
              </a:rPr>
              <a:t> 与 </a:t>
            </a:r>
            <a:r>
              <a:rPr lang="en-US" altLang="zh-CN" sz="2000" dirty="0">
                <a:latin typeface="Gill Sans MT" panose="020B0502020104020203" pitchFamily="34" charset="0"/>
              </a:rPr>
              <a:t>TPU</a:t>
            </a:r>
            <a:r>
              <a:rPr lang="zh-CN" altLang="en-US" sz="2000" dirty="0">
                <a:latin typeface="Gill Sans MT" panose="020B0502020104020203" pitchFamily="34" charset="0"/>
              </a:rPr>
              <a:t> 超级计算节点</a:t>
            </a:r>
            <a:r>
              <a:rPr lang="en-US" altLang="zh-CN" sz="2000" dirty="0">
                <a:latin typeface="Gill Sans MT" panose="020B0502020104020203" pitchFamily="34" charset="0"/>
              </a:rPr>
              <a:t>POD</a:t>
            </a:r>
            <a:r>
              <a:rPr lang="zh-CN" altLang="en-US" sz="2000" dirty="0">
                <a:latin typeface="Gill Sans MT" panose="020B0502020104020203" pitchFamily="34" charset="0"/>
              </a:rPr>
              <a:t> 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999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4026589-6715-2543-9CFB-77D4C6143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CFDD36-36BB-4B47-A35A-23D65B6DF9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MTBF </a:t>
            </a:r>
            <a:r>
              <a:rPr lang="zh-CN" altLang="en-US" dirty="0"/>
              <a:t>指的是一个硬件设备在故障前的平均使用时长。</a:t>
            </a:r>
            <a:endParaRPr lang="en-US" altLang="zh-CN" dirty="0"/>
          </a:p>
          <a:p>
            <a:endParaRPr kumimoji="1" lang="en-US" altLang="zh-CN" dirty="0"/>
          </a:p>
          <a:p>
            <a:r>
              <a:rPr lang="zh-CN" altLang="en-US" dirty="0"/>
              <a:t>保持任务长时间不中断对于大模型训练是很重要的，但是硬件终究会有故障。举个例子，对于一个可以承载 </a:t>
            </a:r>
            <a:r>
              <a:rPr lang="en-US" altLang="zh-CN" dirty="0"/>
              <a:t>16000 </a:t>
            </a:r>
            <a:r>
              <a:rPr lang="zh-CN" altLang="en-US" dirty="0"/>
              <a:t>卡的集群而言，里面会有将近 </a:t>
            </a:r>
            <a:r>
              <a:rPr lang="en-US" altLang="zh-CN" dirty="0"/>
              <a:t>10 </a:t>
            </a:r>
            <a:r>
              <a:rPr lang="zh-CN" altLang="en-US" dirty="0"/>
              <a:t>万个光模块。考虑到真实硬件的质量水平，假定一个模块的 </a:t>
            </a:r>
            <a:r>
              <a:rPr lang="en-US" altLang="zh-CN" dirty="0"/>
              <a:t>MTBF </a:t>
            </a:r>
            <a:r>
              <a:rPr lang="zh-CN" altLang="en-US" dirty="0"/>
              <a:t>是 </a:t>
            </a:r>
            <a:r>
              <a:rPr lang="en-US" altLang="zh-CN" dirty="0"/>
              <a:t>1 </a:t>
            </a:r>
            <a:r>
              <a:rPr lang="zh-CN" altLang="en-US" dirty="0"/>
              <a:t>千万小时。这里 </a:t>
            </a:r>
            <a:r>
              <a:rPr lang="en-US" altLang="zh-CN" dirty="0"/>
              <a:t>MTBF </a:t>
            </a:r>
            <a:r>
              <a:rPr lang="zh-CN" altLang="en-US" dirty="0"/>
              <a:t>指的是一个硬件设备在故障前的平均使用时长。因为模块基数太大，哪怕是 </a:t>
            </a:r>
            <a:r>
              <a:rPr lang="en-US" altLang="zh-CN" dirty="0"/>
              <a:t>1000 </a:t>
            </a:r>
            <a:r>
              <a:rPr lang="zh-CN" altLang="en-US" dirty="0"/>
              <a:t>万小时的 </a:t>
            </a:r>
            <a:r>
              <a:rPr lang="en-US" altLang="zh-CN" dirty="0"/>
              <a:t>MTBF</a:t>
            </a:r>
            <a:r>
              <a:rPr lang="zh-CN" altLang="en-US" dirty="0"/>
              <a:t>，也会导致平均下来 </a:t>
            </a:r>
            <a:r>
              <a:rPr lang="en-US" altLang="zh-CN" dirty="0"/>
              <a:t>4 </a:t>
            </a:r>
            <a:r>
              <a:rPr lang="zh-CN" altLang="en-US" dirty="0"/>
              <a:t>天左右就会发生一个故障发生。在这么大的基数下，单体的小概率事件也会演变成总体的大概率事件。</a:t>
            </a:r>
          </a:p>
          <a:p>
            <a:br>
              <a:rPr lang="zh-CN" altLang="en-US"/>
            </a:b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4558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562EA08A-5E36-2E42-BA4F-F4F75BB7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666D0E-2251-CD49-930E-27887FFAAAF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所以，</a:t>
            </a:r>
            <a:r>
              <a:rPr lang="en-US" altLang="zh-CN" dirty="0"/>
              <a:t>AIPod </a:t>
            </a:r>
            <a:r>
              <a:rPr lang="zh-CN" altLang="en-US" dirty="0"/>
              <a:t>网络着重构建快速从硬件故障中恢复的能力。比如网络里面的某条链路发生了故障，通过这个链路的报文都会发生丢包。我们必须让这个丢包的时长低于通信库通常设置的超时时间，这样任务才不会中断。</a:t>
            </a:r>
          </a:p>
          <a:p>
            <a:r>
              <a:rPr lang="zh-CN" altLang="en-US" dirty="0"/>
              <a:t>在 </a:t>
            </a:r>
            <a:r>
              <a:rPr lang="en-US" altLang="zh-CN" dirty="0"/>
              <a:t>AIPod </a:t>
            </a:r>
            <a:r>
              <a:rPr lang="zh-CN" altLang="en-US" dirty="0"/>
              <a:t>里面，对于上行方向的这一类丢包，通过动态负载均衡技术，可以在毫秒级的时间尺度上面得到修复，也就是选择新的可用链路。而对于下行方向的这一类丢包，需要触发网络内的路由更新和路由收敛，通过优化路由更新策略以及路由下发效率，来把下行方向的丢包时长控制在秒级水平。这样我们就可以做到网络内硬件故障对训练业务基本透明。</a:t>
            </a:r>
          </a:p>
          <a:p>
            <a:br>
              <a:rPr lang="zh-CN" altLang="en-US" dirty="0"/>
            </a:b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56FD75-28F7-704C-ADAE-4F8220CC0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381" y="1498600"/>
            <a:ext cx="68580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063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C75445-1224-0040-A523-73FEA652FF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  <a:r>
              <a:rPr lang="en-US" altLang="zh-CN" dirty="0"/>
              <a:t>&amp;</a:t>
            </a:r>
            <a:r>
              <a:rPr lang="zh-CN" altLang="en-US" dirty="0"/>
              <a:t>思考</a:t>
            </a:r>
          </a:p>
        </p:txBody>
      </p:sp>
    </p:spTree>
    <p:extLst>
      <p:ext uri="{BB962C8B-B14F-4D97-AF65-F5344CB8AC3E}">
        <p14:creationId xmlns:p14="http://schemas.microsoft.com/office/powerpoint/2010/main" val="893708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2D6137EB-F023-EF48-BB4E-6D27BB5BB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Huawei Sans" panose="020C0503030203020204" pitchFamily="34" charset="0"/>
              </a:rPr>
              <a:t>小结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BB9F16C1-DCF7-8F4F-B261-A76B7394DF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了解从小模型到大模型，大模型带来的优点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了解了大模型训练需要</a:t>
            </a:r>
            <a:r>
              <a:rPr lang="en-US" altLang="zh-CN" dirty="0"/>
              <a:t>AI</a:t>
            </a:r>
            <a:r>
              <a:rPr lang="zh-CN" altLang="en-US" dirty="0"/>
              <a:t>集群，去降低模型训练时间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了解通过集群架构、通信、存储来提升</a:t>
            </a:r>
            <a:r>
              <a:rPr lang="en-US" altLang="zh-CN" dirty="0"/>
              <a:t>AI</a:t>
            </a:r>
            <a:r>
              <a:rPr lang="zh-CN" altLang="en-US" dirty="0"/>
              <a:t>集群加速比和利用率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843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688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25624</TotalTime>
  <Words>657</Words>
  <Application>Microsoft Macintosh PowerPoint</Application>
  <PresentationFormat>自定义</PresentationFormat>
  <Paragraphs>80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9</vt:i4>
      </vt:variant>
    </vt:vector>
  </HeadingPairs>
  <TitlesOfParts>
    <vt:vector size="24" baseType="lpstr">
      <vt:lpstr>Microsoft YaHei</vt:lpstr>
      <vt:lpstr>Microsoft YaHei</vt:lpstr>
      <vt:lpstr>ACGN-MiaoGB-Flash</vt:lpstr>
      <vt:lpstr>Arial</vt:lpstr>
      <vt:lpstr>Calibri</vt:lpstr>
      <vt:lpstr>Futura Medium</vt:lpstr>
      <vt:lpstr>Gill Sans MT</vt:lpstr>
      <vt:lpstr>Wingdings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PowerPoint 演示文稿</vt:lpstr>
      <vt:lpstr>大模型 + AI系统全栈架构</vt:lpstr>
      <vt:lpstr>大模型业务全流程</vt:lpstr>
      <vt:lpstr>关于本内容</vt:lpstr>
      <vt:lpstr>PowerPoint 演示文稿</vt:lpstr>
      <vt:lpstr>PowerPoint 演示文稿</vt:lpstr>
      <vt:lpstr>PowerPoint 演示文稿</vt:lpstr>
      <vt:lpstr>小结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8310</cp:revision>
  <cp:lastPrinted>2023-09-08T09:14:01Z</cp:lastPrinted>
  <dcterms:created xsi:type="dcterms:W3CDTF">2020-08-28T08:44:19Z</dcterms:created>
  <dcterms:modified xsi:type="dcterms:W3CDTF">2023-10-13T09:07:48Z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